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1" r:id="rId3"/>
  </p:sldMasterIdLst>
  <p:handoutMasterIdLst>
    <p:handoutMasterId r:id="rId5"/>
  </p:handoutMasterIdLst>
  <p:sldIdLst>
    <p:sldId id="258" r:id="rId4"/>
  </p:sldIdLst>
  <p:sldSz cx="21386800" cy="30279975"/>
  <p:notesSz cx="6858000" cy="9144000"/>
  <p:defaultTextStyle>
    <a:defPPr>
      <a:defRPr lang="es-ES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61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95E"/>
    <a:srgbClr val="464646"/>
    <a:srgbClr val="F1CF91"/>
    <a:srgbClr val="FF7709"/>
    <a:srgbClr val="FF8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731"/>
  </p:normalViewPr>
  <p:slideViewPr>
    <p:cSldViewPr>
      <p:cViewPr>
        <p:scale>
          <a:sx n="33" d="100"/>
          <a:sy n="33" d="100"/>
        </p:scale>
        <p:origin x="2436" y="24"/>
      </p:cViewPr>
      <p:guideLst>
        <p:guide orient="horz" pos="15661"/>
        <p:guide pos="67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3322-B9E3-4440-BAE9-D423BB8BDB72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BCF-3DF3-47EA-B10B-5FC9171254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75828-9C88-F74F-B96D-951B03EE0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6175"/>
            <a:ext cx="16040100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99C6E8-82CC-9F70-DA48-38B04502B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3575"/>
            <a:ext cx="16040100" cy="7310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0EE55D-8064-974C-E701-315D4205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EDAF9-676E-40C2-6463-A05078E3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0E169-73C6-92DA-6BFA-EA4CCC9C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19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FC43-3200-15F0-0440-14383929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DE39A-E3B8-5DB8-124F-8A11F440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B94EEB-88A3-AF53-6CC4-8B040F92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ED202C-7118-CBAA-8F96-80669D5E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E731FA-95C6-BF57-AC49-0C702C06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73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BE47C-08BB-D6B5-0157-7C9ED237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6750" cy="125968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974FCB-834D-FEE8-F3B6-D027EBCB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4438"/>
            <a:ext cx="18446750" cy="6623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7C712-DFA9-2897-EDB0-F606E175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9DA4D-61DB-6941-B5F3-8DC81726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59DCF-55F2-86CC-1141-1DCA8530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26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95D91-173B-0636-CE3C-F29CDB3C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53DFD-9283-F216-B8D3-C2E4309B9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61325"/>
            <a:ext cx="9147175" cy="192119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859F61-F9C7-5B94-1F65-CF3385635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9600" y="8061325"/>
            <a:ext cx="9147175" cy="192119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B0C35D-F10A-D76B-9D2D-6B6267F3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9D0B90-7E5A-C75E-A5BD-5D269721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B70B56-EF50-1089-CD36-CC1EE41A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49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96DFF-42C7-1BDA-63C5-A8538599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2900"/>
            <a:ext cx="18446750" cy="58515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E438-25B9-1388-D88F-E9240A10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3150"/>
            <a:ext cx="9047163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8E903D-431C-8DA3-6285-B6FA1088F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60113"/>
            <a:ext cx="9047163" cy="16268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AD2A81-E537-F4ED-53D5-DCE8F0F23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6750" y="7423150"/>
            <a:ext cx="9093200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664B94-6B0C-D090-55B3-1E88514FD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6750" y="11060113"/>
            <a:ext cx="9093200" cy="16268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15CEF0-F4C0-00DB-98FA-6D76F59B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EBA263-7DF2-209C-CD30-8A424C9B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832333-9E36-D59B-FD67-CA931E03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27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247D5-2BFB-C2EC-B298-459DF5E0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436063-70D0-D06B-8627-F324EEC7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D48A90-2837-2C01-7D1E-CC3FA563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64BEB0-E8B4-5DF8-9D6D-E04FC776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05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0D110B-6F61-06F3-7DAA-241BE528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7BD359-3880-3BAB-F6FC-9A87F61B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25FFCF-F6B1-A41C-C9CB-57ACB295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8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38F93-25F6-B3EA-800F-D60DDC64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95FBB-3649-6396-1910-6FA7EA7E3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225C2E-B49F-53FF-8357-506AE7F51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C81A6-D369-096C-A904-5BD91865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10CA78-4F5B-0AEB-56C5-227F5209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76B352-CCCE-E878-C25D-F30E006F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933A5-AB2A-502C-0EE5-163D9536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53456F-6ECF-E64F-3003-FEF2D5A2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21760E-CE2A-313F-1BFF-706CB77EF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C3EF41-A233-9871-2F62-93B83562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B66B90-4899-6639-F9E6-7BE05778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DEC7DE-247D-918E-D467-6C041EC9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41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65A70-F2D5-9641-BD8B-41955F1D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46FD7E-8769-232F-CB25-72DDA7016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7F4DDF-9B13-568D-2A49-EA51D90B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337FC-D811-9F6D-2795-861313B9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8849D1-FDC7-5794-C957-DB68B76B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87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67F9C4-7CF2-C603-C324-4247E5DCF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5088" y="1612900"/>
            <a:ext cx="4611687" cy="25660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C1E352-68F7-E3B2-92B4-76F707CA6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2900"/>
            <a:ext cx="13682663" cy="25660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0C1773-A42C-C541-46FD-63F71EBC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C04594-66B0-9029-63E6-B38FA358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938CD4-148E-AC36-E2A2-54E6F971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62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88A61-0C71-D919-6CA2-A3235A1F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304DB-0697-8D7D-7CA5-C303DF77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008EDC-73D4-BB68-A2B7-87256B46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3709A7-2C06-3DD9-F3A1-51C08C32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94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814A5-D9A3-261B-C1E7-B6B3EB3C1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50" y="4956175"/>
            <a:ext cx="16040100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B70888-BE5D-F17A-D5CB-07D63160D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3350" y="15903575"/>
            <a:ext cx="16040100" cy="7310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F4083-E8AC-5A30-497A-8E354C7B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880A7-7019-EAD8-6C28-0063915E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326B7-EB56-A24A-4F4D-6AB4E45C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051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06E28-0933-5140-DCFA-1DED106D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9BC047-AF2D-B58F-BA37-365F9DF7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D9A153-E946-4420-9D29-A5012F62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2EC85-48EC-93B3-AFB9-EF0B8E6D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D7F12-3BFF-1E9C-D7A6-7BC6C2B1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77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E326F-2685-9BFF-BB9E-F31CBFD5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6750" cy="125968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5FCF4B-9498-6387-6BD7-D1A13B42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8913" y="20264438"/>
            <a:ext cx="18446750" cy="6623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39ECC-58FB-78FC-4210-8AC58750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34F07-6058-C683-42DB-74375EF4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4AC7C-6081-7CD3-BE90-0894718E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731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C12B0-E045-69BC-48D7-B7C66854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AF1D0-ACEC-0420-F46E-836DF4D42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025" y="8061325"/>
            <a:ext cx="9147175" cy="192119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C58A7-D300-7343-5E73-F7AA6AA37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9600" y="8061325"/>
            <a:ext cx="9147175" cy="192119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888B4-CAD9-F3F3-68E1-4C20E7DA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54B391-E287-7C5C-74A9-A8A472C2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76705F-5DE3-4639-F3E0-6739AD64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652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13851-8819-2711-039C-75EF02B7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1612900"/>
            <a:ext cx="18446750" cy="58515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8C44C-0716-19DD-5717-5387F88E8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7423150"/>
            <a:ext cx="9047163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9272D7-D48F-0CB5-5CE4-9AC8C49C3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200" y="11060113"/>
            <a:ext cx="9047163" cy="16268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4055B9-2AC6-8DDE-D686-850345045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826750" y="7423150"/>
            <a:ext cx="9093200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81BBB0-F4EE-0311-F94D-4262E37EA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26750" y="11060113"/>
            <a:ext cx="9093200" cy="162687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7A25A2-842B-4FF2-D45A-631F26FE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09DBB3-3EA6-2FEE-2FD7-D939E209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3B6734-758B-AD32-7DED-C21A9B9C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487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B79DA-3421-E33E-7CB9-BC988FB9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0A6ED9-9FD7-D36A-5EC2-15A8B316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75BC7B-68B7-B1A9-0AFD-D478FBE7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97DEB9-52B8-EA0B-7A5C-90303102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46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7D9F0C-F74A-F748-D188-BF033FD5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A1B7A6-ACC3-40D7-4C3F-507733EA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AA238C-1B71-FB84-DCCD-6624756F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034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EC8D9-BEDA-5A06-AB80-A8511AB4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6C2C3-0C09-8CC3-A316-9FC25F7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C47FDB-AA67-C8AC-5CF2-5E59AD188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62D387-50EF-491E-F6A8-318B61ED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4F8E61-40AF-D5EE-6F62-02FA994D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2D10B0-04B2-33E0-DAE4-1A157328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3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8AF3F-ECE2-1EDB-D923-6AD6F370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D6DE7D-2646-28BC-E278-E1FE53D51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ABF90F-66CA-B967-6C24-BD8D383D2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FEDCB9-3227-DCCB-0D5D-C836940C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320858-9D14-CCCF-A496-05C6D00E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1F24DF-922F-AB9B-D5DF-E6576CC8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261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F534A-CE44-3017-6A2A-989976F6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58F82C-711A-D190-9FE9-9B0BE244C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1ABB2D-29AA-9917-C66F-EC07A323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D7682-9498-D5ED-652F-3859C690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AA0BC-484A-637D-DF14-04E81CDD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2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09960B-4EB7-E584-F91B-0BFA38C5C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305088" y="1612900"/>
            <a:ext cx="4611687" cy="25660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EABC20-C02E-4E6B-366F-C7C441B31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0025" y="1612900"/>
            <a:ext cx="13682663" cy="256603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1CEEEA-2646-75DC-5FEF-1DFB5FC8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FB0537-5196-058D-A571-A5A768B2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A23B6-7601-A0BC-7333-60C8942B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81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7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7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49274" y="2707762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39" y="8060482"/>
            <a:ext cx="19209243" cy="20004571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37D-21D6-4B61-8F44-A44E5FAF7008}" type="datetimeFigureOut">
              <a:rPr lang="es-ES" smtClean="0"/>
              <a:pPr/>
              <a:t>13/05/2025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B721-1C2B-4621-A4A4-04B83FD6294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AFED4DF-17A6-0C52-9FD4-D5DBD7CF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1" b="74837"/>
          <a:stretch/>
        </p:blipFill>
        <p:spPr>
          <a:xfrm>
            <a:off x="0" y="0"/>
            <a:ext cx="21392355" cy="1908865"/>
          </a:xfrm>
          <a:prstGeom prst="rect">
            <a:avLst/>
          </a:prstGeom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B676CC-8147-A810-89A9-F2DEB2AF65E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" y="70424"/>
            <a:ext cx="2609254" cy="172252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E4C2216-A4A1-97CD-6D05-1FADBF1BAE99}"/>
              </a:ext>
            </a:extLst>
          </p:cNvPr>
          <p:cNvSpPr txBox="1"/>
          <p:nvPr userDrawn="1"/>
        </p:nvSpPr>
        <p:spPr>
          <a:xfrm>
            <a:off x="7520072" y="1077110"/>
            <a:ext cx="590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Badajoz, 13 – 15 mayo 2024</a:t>
            </a:r>
          </a:p>
        </p:txBody>
      </p:sp>
      <p:sp>
        <p:nvSpPr>
          <p:cNvPr id="17" name="Título 8">
            <a:extLst>
              <a:ext uri="{FF2B5EF4-FFF2-40B4-BE49-F238E27FC236}">
                <a16:creationId xmlns:a16="http://schemas.microsoft.com/office/drawing/2014/main" id="{2F7C7B3F-8D6E-4277-4C7A-EB6D3A802D6E}"/>
              </a:ext>
            </a:extLst>
          </p:cNvPr>
          <p:cNvSpPr txBox="1">
            <a:spLocks/>
          </p:cNvSpPr>
          <p:nvPr userDrawn="1"/>
        </p:nvSpPr>
        <p:spPr>
          <a:xfrm>
            <a:off x="17852643" y="189068"/>
            <a:ext cx="3209909" cy="14700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 Fórum </a:t>
            </a:r>
          </a:p>
          <a:p>
            <a:pPr algn="l"/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Internacional de </a:t>
            </a:r>
          </a:p>
          <a:p>
            <a:pPr algn="l"/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Ingenierías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5D07FF-0A7A-AA31-7A6C-15CF2556F77E}"/>
              </a:ext>
            </a:extLst>
          </p:cNvPr>
          <p:cNvSpPr txBox="1"/>
          <p:nvPr userDrawn="1"/>
        </p:nvSpPr>
        <p:spPr>
          <a:xfrm>
            <a:off x="-3457" y="0"/>
            <a:ext cx="21390257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s-ES" sz="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s-E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Jornada sobre atracción, acogida, acompañamiento, orientación y mentoría: </a:t>
            </a:r>
          </a:p>
          <a:p>
            <a:pPr algn="ctr">
              <a:spcBef>
                <a:spcPts val="0"/>
              </a:spcBef>
            </a:pPr>
            <a:r>
              <a:rPr lang="es-ES" sz="32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onboarding</a:t>
            </a:r>
            <a:r>
              <a:rPr lang="es-E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en la Universidad</a:t>
            </a:r>
          </a:p>
          <a:p>
            <a:pPr algn="ctr">
              <a:spcBef>
                <a:spcPts val="1200"/>
              </a:spcBef>
            </a:pPr>
            <a:r>
              <a:rPr lang="es-E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Badajoz, 18 de junio de 2025</a:t>
            </a:r>
          </a:p>
          <a:p>
            <a:pPr algn="ctr">
              <a:spcBef>
                <a:spcPts val="0"/>
              </a:spcBef>
            </a:pPr>
            <a:endParaRPr lang="es-ES" sz="400" b="1" dirty="0">
              <a:solidFill>
                <a:schemeClr val="tx1"/>
              </a:solidFill>
            </a:endParaRP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278C1ED-5C6C-2C6A-DCAD-D9AB4EE3D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6" b="13024"/>
          <a:stretch/>
        </p:blipFill>
        <p:spPr>
          <a:xfrm>
            <a:off x="203807" y="109883"/>
            <a:ext cx="1272569" cy="162607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2E47F97-F570-5EFA-FAFF-85A7DF95F88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304" y="162323"/>
            <a:ext cx="2494313" cy="516084"/>
          </a:xfrm>
          <a:prstGeom prst="rect">
            <a:avLst/>
          </a:prstGeom>
          <a:noFill/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94524A32-5507-1CA5-8715-C46698F87B8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304" y="666379"/>
            <a:ext cx="2494313" cy="1222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7" userDrawn="1">
          <p15:clr>
            <a:srgbClr val="F26B43"/>
          </p15:clr>
        </p15:guide>
        <p15:guide id="2" pos="67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49AD44-DB9F-5049-B707-D4BACA53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2900"/>
            <a:ext cx="18446750" cy="585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D69E6D-171E-293A-075B-1F8A66898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025" y="8061325"/>
            <a:ext cx="18446750" cy="1921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FC949-F256-711B-0743-C8357F694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5413"/>
            <a:ext cx="4811713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D566-B9D5-4229-A588-025866614350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0758DB-0985-592B-4C61-39B2B8C28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5013" y="28065413"/>
            <a:ext cx="7216775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EAFC0D-26E8-FA62-6170-5B200E957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5063" y="28065413"/>
            <a:ext cx="4811712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1555-46A0-470F-A339-5B01077195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5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04089D-D842-6AA7-DA1B-B02EBF72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5" y="1612900"/>
            <a:ext cx="18446750" cy="585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A7BB92-905D-BC5A-BE37-0ECE5E8D5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025" y="8061325"/>
            <a:ext cx="18446750" cy="1921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FA579-92E7-D467-80D2-257249A08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28065413"/>
            <a:ext cx="4811713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1BD19-EA4F-4B31-A511-67DBABE091CA}" type="datetimeFigureOut">
              <a:rPr lang="es-ES" smtClean="0"/>
              <a:t>13/05/2025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A4AB72-9F53-F4DC-948A-3E6B7E234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5013" y="28065413"/>
            <a:ext cx="7216775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BBCCB-A7FD-5030-4299-C9494EB2F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05063" y="28065413"/>
            <a:ext cx="4811712" cy="161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BDD9-17B9-488B-BF0A-B9331497D3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94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298556" y="2027210"/>
            <a:ext cx="9369425" cy="1846263"/>
          </a:xfrm>
        </p:spPr>
        <p:txBody>
          <a:bodyPr>
            <a:normAutofit/>
          </a:bodyPr>
          <a:lstStyle/>
          <a:p>
            <a:r>
              <a:rPr lang="es-ES" sz="6000" dirty="0">
                <a:latin typeface="Candara" panose="020E0502030303020204" pitchFamily="34" charset="0"/>
                <a:cs typeface="Segoe UI" pitchFamily="34" charset="0"/>
              </a:rPr>
              <a:t>Título del trabajo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2320" y="7059735"/>
            <a:ext cx="53285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commodo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 (</a:t>
            </a:r>
            <a:r>
              <a:rPr lang="es-ES" sz="2400" dirty="0" err="1">
                <a:latin typeface="Candara" panose="020E0502030303020204" pitchFamily="34" charset="0"/>
              </a:rPr>
              <a:t>Fig</a:t>
            </a:r>
            <a:r>
              <a:rPr lang="es-ES" sz="2400" dirty="0">
                <a:latin typeface="Candara" panose="020E0502030303020204" pitchFamily="34" charset="0"/>
              </a:rPr>
              <a:t> 1). </a:t>
            </a: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laborum.ud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341472" y="6925706"/>
            <a:ext cx="33095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l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laboua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027" name="Picture 3" descr="C:\Users\dacolrui\Desktop\Tar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4595" r="2084" b="5217"/>
          <a:stretch/>
        </p:blipFill>
        <p:spPr bwMode="auto">
          <a:xfrm>
            <a:off x="2455880" y="21054693"/>
            <a:ext cx="6412335" cy="21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044328" y="13934598"/>
            <a:ext cx="9235440" cy="478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12493" y="15905204"/>
            <a:ext cx="30245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652840" y="11576533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1. </a:t>
            </a:r>
            <a:r>
              <a:rPr lang="es-ES" sz="2400" dirty="0" err="1">
                <a:latin typeface="+mj-lt"/>
              </a:rPr>
              <a:t>Introduction</a:t>
            </a:r>
            <a:endParaRPr lang="es-ES" sz="2400" dirty="0"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394458" y="23535306"/>
            <a:ext cx="626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3. </a:t>
            </a:r>
            <a:r>
              <a:rPr lang="es-ES" sz="2400" dirty="0" err="1">
                <a:latin typeface="+mj-lt"/>
              </a:rPr>
              <a:t>Results</a:t>
            </a:r>
            <a:endParaRPr lang="es-ES" sz="2400" dirty="0"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108696" y="15905204"/>
            <a:ext cx="309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1418302" y="15926146"/>
            <a:ext cx="9070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commodo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</a:rPr>
              <a:t>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3C10E9-FB41-40BE-A243-B90EB38B3649}"/>
              </a:ext>
            </a:extLst>
          </p:cNvPr>
          <p:cNvSpPr txBox="1"/>
          <p:nvPr/>
        </p:nvSpPr>
        <p:spPr>
          <a:xfrm>
            <a:off x="6792315" y="3677721"/>
            <a:ext cx="838190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2800" dirty="0">
                <a:latin typeface="Candara" panose="020E0502030303020204" pitchFamily="34" charset="0"/>
              </a:rPr>
              <a:t>N. Apellidos</a:t>
            </a:r>
            <a:r>
              <a:rPr lang="pt-PT" sz="2800" baseline="30000" dirty="0">
                <a:latin typeface="Candara" panose="020E0502030303020204" pitchFamily="34" charset="0"/>
              </a:rPr>
              <a:t> (1)</a:t>
            </a:r>
            <a:r>
              <a:rPr lang="pt-PT" sz="2800" dirty="0">
                <a:latin typeface="Candara" panose="020E0502030303020204" pitchFamily="34" charset="0"/>
              </a:rPr>
              <a:t>, N. Apellidos</a:t>
            </a:r>
            <a:r>
              <a:rPr lang="pt-PT" sz="2800" baseline="30000" dirty="0">
                <a:latin typeface="Candara" panose="020E0502030303020204" pitchFamily="34" charset="0"/>
              </a:rPr>
              <a:t>(2)</a:t>
            </a:r>
            <a:r>
              <a:rPr lang="pt-PT" sz="2800" dirty="0">
                <a:latin typeface="Candara" panose="020E0502030303020204" pitchFamily="34" charset="0"/>
              </a:rPr>
              <a:t>, N. Apellidos</a:t>
            </a:r>
            <a:r>
              <a:rPr lang="pt-PT" sz="2800" baseline="30000" dirty="0">
                <a:latin typeface="Candara" panose="020E0502030303020204" pitchFamily="34" charset="0"/>
              </a:rPr>
              <a:t>(3)</a:t>
            </a:r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GB" sz="2800" i="1" baseline="30000" dirty="0">
                <a:latin typeface="Candara" panose="020E0502030303020204" pitchFamily="34" charset="0"/>
              </a:rPr>
              <a:t> (1)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 </a:t>
            </a:r>
            <a:r>
              <a:rPr lang="en-GB" sz="2800" i="1" baseline="30000" dirty="0">
                <a:latin typeface="Candara" panose="020E0502030303020204" pitchFamily="34" charset="0"/>
              </a:rPr>
              <a:t>(2)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 </a:t>
            </a:r>
            <a:r>
              <a:rPr lang="en-GB" sz="2800" i="1" baseline="30000" dirty="0">
                <a:latin typeface="Candara" panose="020E0502030303020204" pitchFamily="34" charset="0"/>
              </a:rPr>
              <a:t>(3)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</a:t>
            </a:r>
            <a:endParaRPr lang="en-US" sz="2800" i="1" dirty="0">
              <a:latin typeface="Candara" panose="020E0502030303020204" pitchFamily="34" charset="0"/>
            </a:endParaRPr>
          </a:p>
          <a:p>
            <a:pPr algn="ctr"/>
            <a:r>
              <a:rPr lang="en-GB" sz="2800" i="1" dirty="0">
                <a:latin typeface="Candara" panose="020E0502030303020204" pitchFamily="34" charset="0"/>
              </a:rPr>
              <a:t>*Email de </a:t>
            </a:r>
            <a:r>
              <a:rPr lang="en-GB" sz="2800" i="1" dirty="0" err="1">
                <a:latin typeface="Candara" panose="020E0502030303020204" pitchFamily="34" charset="0"/>
              </a:rPr>
              <a:t>contacto</a:t>
            </a:r>
            <a:r>
              <a:rPr lang="en-GB" sz="2800" i="1" dirty="0">
                <a:latin typeface="Candara" panose="020E0502030303020204" pitchFamily="34" charset="0"/>
              </a:rPr>
              <a:t>: ejemplo@ejemplo.com</a:t>
            </a:r>
            <a:endParaRPr lang="en-US" sz="2800" i="1" dirty="0">
              <a:latin typeface="Candara" panose="020E0502030303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C9B0C3-E363-4D5A-826D-784CEC10B50C}"/>
              </a:ext>
            </a:extLst>
          </p:cNvPr>
          <p:cNvGrpSpPr/>
          <p:nvPr/>
        </p:nvGrpSpPr>
        <p:grpSpPr>
          <a:xfrm>
            <a:off x="900312" y="4716245"/>
            <a:ext cx="5479259" cy="2646878"/>
            <a:chOff x="900312" y="4860261"/>
            <a:chExt cx="5479259" cy="264687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96D62BE-9083-490C-ACC9-CAE4695C1E6B}"/>
                </a:ext>
              </a:extLst>
            </p:cNvPr>
            <p:cNvSpPr txBox="1"/>
            <p:nvPr/>
          </p:nvSpPr>
          <p:spPr>
            <a:xfrm>
              <a:off x="900312" y="4860261"/>
              <a:ext cx="95731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1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2DE8AB6-8D35-4A12-9DB0-0D71A8C2A887}"/>
                </a:ext>
              </a:extLst>
            </p:cNvPr>
            <p:cNvSpPr txBox="1"/>
            <p:nvPr/>
          </p:nvSpPr>
          <p:spPr>
            <a:xfrm>
              <a:off x="1982213" y="5804200"/>
              <a:ext cx="439735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Introducción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22" name="Gráfico 21" descr="Equipo">
            <a:extLst>
              <a:ext uri="{FF2B5EF4-FFF2-40B4-BE49-F238E27FC236}">
                <a16:creationId xmlns:a16="http://schemas.microsoft.com/office/drawing/2014/main" id="{5385FDE1-F4F3-4184-8D47-79B4EB48D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944" y="8581890"/>
            <a:ext cx="3240360" cy="3240360"/>
          </a:xfrm>
          <a:prstGeom prst="rect">
            <a:avLst/>
          </a:prstGeom>
        </p:spPr>
      </p:pic>
      <p:sp>
        <p:nvSpPr>
          <p:cNvPr id="36" name="14 Rectángulo">
            <a:extLst>
              <a:ext uri="{FF2B5EF4-FFF2-40B4-BE49-F238E27FC236}">
                <a16:creationId xmlns:a16="http://schemas.microsoft.com/office/drawing/2014/main" id="{687DD6A9-6DB2-4EF8-8964-077D7C9BEC51}"/>
              </a:ext>
            </a:extLst>
          </p:cNvPr>
          <p:cNvSpPr/>
          <p:nvPr/>
        </p:nvSpPr>
        <p:spPr>
          <a:xfrm>
            <a:off x="11467072" y="13934598"/>
            <a:ext cx="9235440" cy="478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16 CuadroTexto">
            <a:extLst>
              <a:ext uri="{FF2B5EF4-FFF2-40B4-BE49-F238E27FC236}">
                <a16:creationId xmlns:a16="http://schemas.microsoft.com/office/drawing/2014/main" id="{0AB57E2F-55C0-4313-99DD-6BF4271C7466}"/>
              </a:ext>
            </a:extLst>
          </p:cNvPr>
          <p:cNvSpPr txBox="1"/>
          <p:nvPr/>
        </p:nvSpPr>
        <p:spPr>
          <a:xfrm>
            <a:off x="14864725" y="13179101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2. </a:t>
            </a:r>
            <a:r>
              <a:rPr lang="es-ES" sz="2400" dirty="0" err="1">
                <a:latin typeface="+mj-lt"/>
              </a:rPr>
              <a:t>Methodology</a:t>
            </a:r>
            <a:endParaRPr lang="es-ES" sz="2400" dirty="0">
              <a:latin typeface="+mj-lt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6754444-543E-4396-A238-BA8EE9F5B750}"/>
              </a:ext>
            </a:extLst>
          </p:cNvPr>
          <p:cNvSpPr txBox="1"/>
          <p:nvPr/>
        </p:nvSpPr>
        <p:spPr>
          <a:xfrm>
            <a:off x="11467072" y="26161274"/>
            <a:ext cx="90910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Agradecimientos: 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The authors are grateful to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Ministerio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Ciencia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Innovación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y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Universidades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and the Junta de Extremadura and FEDER (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Fondo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Europeo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Desarrollo Regional “Una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manera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hacer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Europa”), for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finantial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help by projects CTM2016‐7xxxx‐R and IB16xxx, respectively.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  <p:sp>
        <p:nvSpPr>
          <p:cNvPr id="58" name="9 CuadroTexto">
            <a:extLst>
              <a:ext uri="{FF2B5EF4-FFF2-40B4-BE49-F238E27FC236}">
                <a16:creationId xmlns:a16="http://schemas.microsoft.com/office/drawing/2014/main" id="{F4ECAE44-D795-4A66-8B77-46A899E12613}"/>
              </a:ext>
            </a:extLst>
          </p:cNvPr>
          <p:cNvSpPr txBox="1"/>
          <p:nvPr/>
        </p:nvSpPr>
        <p:spPr>
          <a:xfrm>
            <a:off x="15054404" y="6925706"/>
            <a:ext cx="5539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4" name="Gráfico 33" descr="Robot">
            <a:extLst>
              <a:ext uri="{FF2B5EF4-FFF2-40B4-BE49-F238E27FC236}">
                <a16:creationId xmlns:a16="http://schemas.microsoft.com/office/drawing/2014/main" id="{7E26643D-2895-421C-8836-0D72679DE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63856" y="11315189"/>
            <a:ext cx="1920240" cy="1920240"/>
          </a:xfrm>
          <a:prstGeom prst="rect">
            <a:avLst/>
          </a:prstGeom>
        </p:spPr>
      </p:pic>
      <p:sp>
        <p:nvSpPr>
          <p:cNvPr id="64" name="23 CuadroTexto">
            <a:extLst>
              <a:ext uri="{FF2B5EF4-FFF2-40B4-BE49-F238E27FC236}">
                <a16:creationId xmlns:a16="http://schemas.microsoft.com/office/drawing/2014/main" id="{651341A5-5EC0-4557-9B1A-D189437430B7}"/>
              </a:ext>
            </a:extLst>
          </p:cNvPr>
          <p:cNvSpPr txBox="1"/>
          <p:nvPr/>
        </p:nvSpPr>
        <p:spPr>
          <a:xfrm>
            <a:off x="7456806" y="15905203"/>
            <a:ext cx="30999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043F9FA-F57F-4500-ADCE-813988CDF174}"/>
              </a:ext>
            </a:extLst>
          </p:cNvPr>
          <p:cNvGrpSpPr/>
          <p:nvPr/>
        </p:nvGrpSpPr>
        <p:grpSpPr>
          <a:xfrm>
            <a:off x="11273610" y="13406426"/>
            <a:ext cx="5842693" cy="2646878"/>
            <a:chOff x="900312" y="4626819"/>
            <a:chExt cx="5842693" cy="2646878"/>
          </a:xfrm>
        </p:grpSpPr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9948B95D-613B-4DB8-A396-B6B99D03F187}"/>
                </a:ext>
              </a:extLst>
            </p:cNvPr>
            <p:cNvSpPr txBox="1"/>
            <p:nvPr/>
          </p:nvSpPr>
          <p:spPr>
            <a:xfrm>
              <a:off x="900312" y="4626819"/>
              <a:ext cx="127150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4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D0989A99-0D80-4E6B-ADB4-34DB5E2664AD}"/>
                </a:ext>
              </a:extLst>
            </p:cNvPr>
            <p:cNvSpPr txBox="1"/>
            <p:nvPr/>
          </p:nvSpPr>
          <p:spPr>
            <a:xfrm>
              <a:off x="2239849" y="5802251"/>
              <a:ext cx="45031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Conclusiones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56BB1BAE-B4FA-4E93-BEB0-22257832410B}"/>
              </a:ext>
            </a:extLst>
          </p:cNvPr>
          <p:cNvGrpSpPr/>
          <p:nvPr/>
        </p:nvGrpSpPr>
        <p:grpSpPr>
          <a:xfrm>
            <a:off x="972320" y="13478434"/>
            <a:ext cx="4887751" cy="2646878"/>
            <a:chOff x="900312" y="4702603"/>
            <a:chExt cx="4887751" cy="2646878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97A64F6C-37E6-4ECD-8743-8D09D2FA338B}"/>
                </a:ext>
              </a:extLst>
            </p:cNvPr>
            <p:cNvSpPr txBox="1"/>
            <p:nvPr/>
          </p:nvSpPr>
          <p:spPr>
            <a:xfrm>
              <a:off x="900312" y="4702603"/>
              <a:ext cx="1178528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3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4E68A267-5364-45A7-A760-A5DA91288AE4}"/>
                </a:ext>
              </a:extLst>
            </p:cNvPr>
            <p:cNvSpPr txBox="1"/>
            <p:nvPr/>
          </p:nvSpPr>
          <p:spPr>
            <a:xfrm>
              <a:off x="1982213" y="5804200"/>
              <a:ext cx="38058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Resultados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60E0D75B-4998-46E2-8FC5-5F9691D5298E}"/>
              </a:ext>
            </a:extLst>
          </p:cNvPr>
          <p:cNvGrpSpPr/>
          <p:nvPr/>
        </p:nvGrpSpPr>
        <p:grpSpPr>
          <a:xfrm>
            <a:off x="11190805" y="4716245"/>
            <a:ext cx="5509716" cy="2646878"/>
            <a:chOff x="900312" y="4860261"/>
            <a:chExt cx="5509716" cy="2646878"/>
          </a:xfrm>
        </p:grpSpPr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4004E5E2-9DB6-4BBB-87A9-EC3320665FF8}"/>
                </a:ext>
              </a:extLst>
            </p:cNvPr>
            <p:cNvSpPr txBox="1"/>
            <p:nvPr/>
          </p:nvSpPr>
          <p:spPr>
            <a:xfrm>
              <a:off x="900312" y="4860261"/>
              <a:ext cx="114486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2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DE0C96BB-6D27-4DF1-8974-7DD70ECF98F2}"/>
                </a:ext>
              </a:extLst>
            </p:cNvPr>
            <p:cNvSpPr txBox="1"/>
            <p:nvPr/>
          </p:nvSpPr>
          <p:spPr>
            <a:xfrm>
              <a:off x="1982213" y="5804200"/>
              <a:ext cx="44278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Metodología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D71135F-1A6F-4582-A1B1-D7B4C74B3B69}"/>
              </a:ext>
            </a:extLst>
          </p:cNvPr>
          <p:cNvSpPr txBox="1"/>
          <p:nvPr/>
        </p:nvSpPr>
        <p:spPr>
          <a:xfrm>
            <a:off x="11418302" y="21957949"/>
            <a:ext cx="3286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Referencias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2D23FB-20F3-41B1-9F9D-57C167393FD8}"/>
              </a:ext>
            </a:extLst>
          </p:cNvPr>
          <p:cNvSpPr txBox="1"/>
          <p:nvPr/>
        </p:nvSpPr>
        <p:spPr>
          <a:xfrm>
            <a:off x="11398451" y="23196769"/>
            <a:ext cx="919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Agulhon R.,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Bassino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J. P., Boniface J. C.,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Brechbuhler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Ch.,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Milaire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H. G.,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Mouchart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A., Roussel C. (1980). </a:t>
            </a:r>
            <a:r>
              <a:rPr lang="fr-FR" sz="2400" i="1" dirty="0">
                <a:latin typeface="Candara" panose="020E0502030303020204" pitchFamily="34" charset="0"/>
                <a:ea typeface="Cambria" panose="02040503050406030204" pitchFamily="18" charset="0"/>
              </a:rPr>
              <a:t>Protection </a:t>
            </a:r>
            <a:r>
              <a:rPr lang="fr-FR" sz="2400" i="1" dirty="0" err="1">
                <a:latin typeface="Candara" panose="020E0502030303020204" pitchFamily="34" charset="0"/>
                <a:ea typeface="Cambria" panose="02040503050406030204" pitchFamily="18" charset="0"/>
              </a:rPr>
              <a:t>integree</a:t>
            </a:r>
            <a:r>
              <a:rPr lang="fr-FR" sz="2400" i="1" dirty="0">
                <a:latin typeface="Candara" panose="020E0502030303020204" pitchFamily="34" charset="0"/>
                <a:ea typeface="Cambria" panose="02040503050406030204" pitchFamily="18" charset="0"/>
              </a:rPr>
              <a:t> du vigne.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GB" sz="2400" dirty="0">
                <a:latin typeface="Candara" panose="020E0502030303020204" pitchFamily="34" charset="0"/>
                <a:ea typeface="Cambria" panose="02040503050406030204" pitchFamily="18" charset="0"/>
              </a:rPr>
              <a:t>ITV-ACTA. Ed. </a:t>
            </a:r>
            <a:r>
              <a:rPr lang="en-GB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Issoudun</a:t>
            </a:r>
            <a:r>
              <a:rPr lang="en-GB" sz="2400" dirty="0">
                <a:latin typeface="Candara" panose="020E0502030303020204" pitchFamily="34" charset="0"/>
                <a:ea typeface="Cambria" panose="02040503050406030204" pitchFamily="18" charset="0"/>
              </a:rPr>
              <a:t>. Francia I, 148, pp. 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II, 79 pp.</a:t>
            </a:r>
            <a:endParaRPr lang="en-US" sz="2400" dirty="0">
              <a:latin typeface="Candara" panose="020E0502030303020204" pitchFamily="34" charset="0"/>
              <a:ea typeface="Cambria" panose="02040503050406030204" pitchFamily="18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Barrios G., Castillo R., </a:t>
            </a:r>
            <a:r>
              <a:rPr lang="es-ES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Coscolla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 R., Lucas A., Pérez J. L., Toledo J. coord. (1998). </a:t>
            </a:r>
            <a:r>
              <a:rPr lang="es-ES" sz="2400" i="1" dirty="0">
                <a:latin typeface="Candara" panose="020E0502030303020204" pitchFamily="34" charset="0"/>
                <a:ea typeface="Cambria" panose="02040503050406030204" pitchFamily="18" charset="0"/>
              </a:rPr>
              <a:t>Los parásitos de la vid. Estrategias de protección razonada. 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MAPA-</a:t>
            </a:r>
            <a:r>
              <a:rPr lang="es-ES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Mundi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 Prensa Eds. Madrid. 328 pp.</a:t>
            </a:r>
            <a:endParaRPr lang="en-US" sz="2400" dirty="0"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  <p:sp>
        <p:nvSpPr>
          <p:cNvPr id="77" name="26 CuadroTexto">
            <a:extLst>
              <a:ext uri="{FF2B5EF4-FFF2-40B4-BE49-F238E27FC236}">
                <a16:creationId xmlns:a16="http://schemas.microsoft.com/office/drawing/2014/main" id="{A339CF19-817A-453B-AEAF-98EFAA6446B7}"/>
              </a:ext>
            </a:extLst>
          </p:cNvPr>
          <p:cNvSpPr txBox="1"/>
          <p:nvPr/>
        </p:nvSpPr>
        <p:spPr>
          <a:xfrm>
            <a:off x="967011" y="24478375"/>
            <a:ext cx="9589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</a:rPr>
              <a:t>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</a:t>
            </a:r>
            <a:r>
              <a:rPr lang="es-ES" sz="2400" dirty="0" err="1">
                <a:latin typeface="Candara" panose="020E0502030303020204" pitchFamily="34" charset="0"/>
              </a:rPr>
              <a:t>cul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7" name="1 Título">
            <a:extLst>
              <a:ext uri="{FF2B5EF4-FFF2-40B4-BE49-F238E27FC236}">
                <a16:creationId xmlns:a16="http://schemas.microsoft.com/office/drawing/2014/main" id="{0C0677CC-9C64-D64D-B2B2-A0E4551C3995}"/>
              </a:ext>
            </a:extLst>
          </p:cNvPr>
          <p:cNvSpPr txBox="1">
            <a:spLocks/>
          </p:cNvSpPr>
          <p:nvPr/>
        </p:nvSpPr>
        <p:spPr>
          <a:xfrm>
            <a:off x="6025381" y="1919280"/>
            <a:ext cx="9369904" cy="1846219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6000" dirty="0">
              <a:latin typeface="Segoe UI Light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236228" y="28893515"/>
            <a:ext cx="746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s-ES" sz="5400" dirty="0">
                <a:solidFill>
                  <a:schemeClr val="bg1">
                    <a:lumMod val="65000"/>
                  </a:schemeClr>
                </a:solidFill>
              </a:rPr>
              <a:t>Espacio para logos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2853640" y="28677491"/>
            <a:ext cx="7848872" cy="136815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8701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815</Words>
  <Application>Microsoft Office PowerPoint</Application>
  <PresentationFormat>Personalizado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Candara</vt:lpstr>
      <vt:lpstr>Century Gothic</vt:lpstr>
      <vt:lpstr>Segoe UI Light</vt:lpstr>
      <vt:lpstr>Tema de Office</vt:lpstr>
      <vt:lpstr>Diseño personalizado</vt:lpstr>
      <vt:lpstr>1_Diseño personalizado</vt:lpstr>
      <vt:lpstr>Título del trabajo</vt:lpstr>
    </vt:vector>
  </TitlesOfParts>
  <Company>UPV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blpacbla</dc:creator>
  <cp:lastModifiedBy>Diego Carmona Fernández</cp:lastModifiedBy>
  <cp:revision>48</cp:revision>
  <dcterms:created xsi:type="dcterms:W3CDTF">2012-05-23T10:55:00Z</dcterms:created>
  <dcterms:modified xsi:type="dcterms:W3CDTF">2025-05-13T13:50:12Z</dcterms:modified>
</cp:coreProperties>
</file>